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6" r:id="rId2"/>
    <p:sldId id="282" r:id="rId3"/>
    <p:sldId id="271" r:id="rId4"/>
    <p:sldId id="283" r:id="rId5"/>
    <p:sldId id="273" r:id="rId6"/>
    <p:sldId id="274" r:id="rId7"/>
    <p:sldId id="281" r:id="rId8"/>
    <p:sldId id="278" r:id="rId9"/>
    <p:sldId id="280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492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868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170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4/25/2025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65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417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293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484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4/25/2025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743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885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564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48138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0362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29509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6205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4/25/2025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2141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72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815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jpe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17" y="0"/>
            <a:ext cx="4912174" cy="3461246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77078" y="3461246"/>
            <a:ext cx="899822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Grupo de Acolhimento ao Luto – </a:t>
            </a:r>
            <a:r>
              <a:rPr lang="pt-PT" sz="40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GAL</a:t>
            </a:r>
          </a:p>
          <a:p>
            <a:r>
              <a:rPr lang="pt-PT" sz="36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Entre Lágrimas e Lembranças 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187" y="5270276"/>
            <a:ext cx="2357065" cy="123038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979" y="5461616"/>
            <a:ext cx="2311953" cy="1013700"/>
          </a:xfrm>
          <a:prstGeom prst="rect">
            <a:avLst/>
          </a:prstGeom>
        </p:spPr>
      </p:pic>
      <p:pic>
        <p:nvPicPr>
          <p:cNvPr id="8" name="Picture 4" descr="Fundação Hospitalar Santa Otili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52" y="5295625"/>
            <a:ext cx="2080592" cy="1179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40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</a:t>
            </a:r>
            <a:endParaRPr lang="pt-BR" dirty="0"/>
          </a:p>
        </p:txBody>
      </p:sp>
      <p:pic>
        <p:nvPicPr>
          <p:cNvPr id="10" name="Espaço Reservado para Conteúdo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773" y="0"/>
            <a:ext cx="12337774" cy="8225182"/>
          </a:xfr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158394" y="232995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Quem somos – GAL</a:t>
            </a:r>
            <a:endParaRPr lang="pt-B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54" y="4385431"/>
            <a:ext cx="2133532" cy="22307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767" y="1198968"/>
            <a:ext cx="2164329" cy="26820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168" y="1179951"/>
            <a:ext cx="2400504" cy="19668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582" y="5050094"/>
            <a:ext cx="1092312" cy="14369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5668" y="5050094"/>
            <a:ext cx="1364261" cy="14719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090" y="2568790"/>
            <a:ext cx="1525616" cy="21323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7623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5786" y="230189"/>
            <a:ext cx="8596668" cy="1320800"/>
          </a:xfrm>
        </p:spPr>
        <p:txBody>
          <a:bodyPr/>
          <a:lstStyle/>
          <a:p>
            <a:r>
              <a:rPr lang="pt-B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Projeto</a:t>
            </a:r>
            <a:endParaRPr lang="pt-B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5786" y="1763024"/>
            <a:ext cx="8903988" cy="388077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PT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pt-PT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8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G.A.L.</a:t>
            </a:r>
            <a:r>
              <a:rPr lang="pt-PT" sz="28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 </a:t>
            </a:r>
            <a:r>
              <a:rPr lang="pt-PT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um </a:t>
            </a:r>
            <a:r>
              <a:rPr lang="pt-PT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grupo de apoio </a:t>
            </a:r>
            <a:r>
              <a:rPr lang="pt-PT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 pessoas enlutadas.</a:t>
            </a:r>
          </a:p>
          <a:p>
            <a:pPr algn="just"/>
            <a:endParaRPr lang="pt-PT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PT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Projeto social desenvolvido pelo Hospital Santa Otília</a:t>
            </a:r>
          </a:p>
          <a:p>
            <a:pPr algn="just"/>
            <a:endParaRPr lang="pt-PT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PT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formação de </a:t>
            </a:r>
            <a:r>
              <a:rPr lang="pt-PT" sz="28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grupo de apoio </a:t>
            </a:r>
            <a:r>
              <a:rPr lang="pt-PT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 </a:t>
            </a:r>
            <a:r>
              <a:rPr lang="pt-PT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uma das intervenções no luto cujo enfoque é promover um espaço de mútua ajuda, sociabilidade, validação de reações de perda, bem como de aprendizagem de novos comportamentos e ações frente ao luto (Santos, 2017).  </a:t>
            </a:r>
            <a:endParaRPr lang="pt-BR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9389165" y="0"/>
            <a:ext cx="3260034" cy="738146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9774" y="2802308"/>
            <a:ext cx="2557669" cy="180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32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closeup-de-flor-de-gladiolo-na-mesa-cinza-cartao-de-condolencias-com-espaco-para-texto-emocional-faixa-larga_908985-102440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8122463"/>
          </a:xfr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829734" y="7620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Objetivo Geral</a:t>
            </a:r>
            <a:endParaRPr lang="pt-BR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829734" y="2913175"/>
            <a:ext cx="7300475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ü"/>
            </a:pPr>
            <a:r>
              <a:rPr lang="pt-BR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Promover o </a:t>
            </a:r>
            <a:r>
              <a:rPr lang="pt-BR" sz="28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acolhimento, </a:t>
            </a:r>
            <a:r>
              <a:rPr lang="pt-PT" sz="28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compartilhamento, orientação</a:t>
            </a:r>
            <a:r>
              <a:rPr lang="pt-PT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pt-PT" sz="28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integração</a:t>
            </a:r>
            <a:r>
              <a:rPr lang="pt-PT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as vivências de perdas, visando o bem-estar, fortalecimento individual e coletivo.</a:t>
            </a:r>
            <a:endParaRPr lang="pt-BR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484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6516" y="196526"/>
            <a:ext cx="8596668" cy="1320800"/>
          </a:xfrm>
        </p:spPr>
        <p:txBody>
          <a:bodyPr/>
          <a:lstStyle/>
          <a:p>
            <a:r>
              <a:rPr lang="pt-B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Grupo</a:t>
            </a:r>
            <a:endParaRPr lang="pt-BR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06" y="1795528"/>
            <a:ext cx="9155779" cy="3880773"/>
          </a:xfrm>
        </p:spPr>
        <p:txBody>
          <a:bodyPr>
            <a:noAutofit/>
          </a:bodyPr>
          <a:lstStyle/>
          <a:p>
            <a:pPr algn="just"/>
            <a:r>
              <a:rPr lang="pt-BR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Formado por  pessoas enlutados;</a:t>
            </a:r>
          </a:p>
          <a:p>
            <a:pPr algn="just"/>
            <a:endParaRPr lang="pt-BR" sz="2800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Aprender </a:t>
            </a:r>
            <a:r>
              <a:rPr lang="pt-B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sobre o luto e seus </a:t>
            </a:r>
            <a:r>
              <a:rPr lang="pt-BR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processos, compartilhar sentimentos e emoções, utilizando recursos terapêuticos.</a:t>
            </a:r>
          </a:p>
          <a:p>
            <a:pPr algn="just"/>
            <a:endParaRPr lang="pt-BR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Encontros mensais;</a:t>
            </a:r>
          </a:p>
          <a:p>
            <a:pPr algn="just"/>
            <a:endParaRPr lang="pt-BR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grupo tem um ciclo de 03 encontros</a:t>
            </a:r>
            <a:endParaRPr lang="pt-BR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6333" y="368899"/>
            <a:ext cx="2557669" cy="180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37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08" y="1338954"/>
            <a:ext cx="9063014" cy="3961915"/>
          </a:xfrm>
        </p:spPr>
        <p:txBody>
          <a:bodyPr>
            <a:noAutofit/>
          </a:bodyPr>
          <a:lstStyle/>
          <a:p>
            <a:pPr algn="just"/>
            <a:r>
              <a:rPr lang="pt-BR" sz="2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Abertura: </a:t>
            </a:r>
            <a:r>
              <a:rPr lang="pt-BR" sz="22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Palestra realizada para o público em geral </a:t>
            </a:r>
            <a:r>
              <a:rPr lang="pt-BR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sobre </a:t>
            </a:r>
            <a:r>
              <a:rPr lang="pt-BR" sz="22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luto</a:t>
            </a:r>
          </a:p>
          <a:p>
            <a:pPr algn="just"/>
            <a:endParaRPr lang="pt-BR" sz="2200" b="1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2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Primeiro encontro</a:t>
            </a:r>
            <a:r>
              <a:rPr lang="pt-BR" sz="22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acolhimento dos participantes, explicação da dinâmica do grupo e inicio do processo de escuta.</a:t>
            </a:r>
            <a:endParaRPr lang="pt-BR" sz="22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pt-BR" sz="2200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2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Segundo encontro</a:t>
            </a:r>
            <a:r>
              <a:rPr lang="pt-BR" sz="22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acolhimento ao grupo e  atividade terapêutica o objetivo de compreende o seu processo de luto </a:t>
            </a:r>
            <a:r>
              <a:rPr lang="pt-BR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ensinamento de algumas técnicas de </a:t>
            </a:r>
            <a:r>
              <a:rPr lang="pt-BR" sz="22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enfrentamento</a:t>
            </a:r>
          </a:p>
          <a:p>
            <a:pPr algn="just"/>
            <a:endParaRPr lang="pt-BR" sz="22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2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Terceiro encontro</a:t>
            </a:r>
            <a:r>
              <a:rPr lang="pt-BR" sz="22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atividade terapêutica com o objetivo de registrar que a pessoa deixou em vida e será sempre lembrado (ensinamentos/legados) e fechamento com o exercício de gratidão por ter vivido com ela/ele. </a:t>
            </a:r>
            <a:endParaRPr lang="pt-BR" sz="22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266516" y="236283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Estrutura do  GAL</a:t>
            </a:r>
            <a:endParaRPr lang="pt-BR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47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" name="callas-de-flores-brancas-com-fita-de-luto_195501-99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12035" y="0"/>
            <a:ext cx="12510051" cy="8334351"/>
          </a:xfr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316367" y="225287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32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 </a:t>
            </a:r>
            <a:endParaRPr lang="pt-BR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Espaço Reservado para Conteúdo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336" y="1011996"/>
            <a:ext cx="3496365" cy="26222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81" y="3939762"/>
            <a:ext cx="3493420" cy="26200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002" y="1930400"/>
            <a:ext cx="2461233" cy="32816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Espaço Reservado para Conteúdo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996" y="1163864"/>
            <a:ext cx="3705607" cy="49408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2470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8481391" y="-49697"/>
            <a:ext cx="3392556" cy="71528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pic>
        <p:nvPicPr>
          <p:cNvPr id="6" name="closeup-de-flor-de-gladiolo-na-mesa-cinza-cartao-de-condolencias-com-espaco-para-texto-emocional-faixa-larga_908985-102440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8122463"/>
          </a:xfrm>
        </p:spPr>
      </p:pic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385786" y="230189"/>
            <a:ext cx="8596668" cy="1320800"/>
          </a:xfrm>
        </p:spPr>
        <p:txBody>
          <a:bodyPr/>
          <a:lstStyle/>
          <a:p>
            <a:r>
              <a:rPr lang="pt-B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Próximo encontro....</a:t>
            </a:r>
            <a:endParaRPr lang="pt-B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861391" y="2968487"/>
            <a:ext cx="60959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3000" dirty="0" smtClean="0">
                <a:solidFill>
                  <a:schemeClr val="tx2">
                    <a:lumMod val="75000"/>
                  </a:schemeClr>
                </a:solidFill>
              </a:rPr>
              <a:t>28 de Maio – segunda-feira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3000" dirty="0" smtClean="0">
                <a:solidFill>
                  <a:schemeClr val="tx2">
                    <a:lumMod val="75000"/>
                  </a:schemeClr>
                </a:solidFill>
              </a:rPr>
              <a:t>19h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3000" dirty="0" smtClean="0">
                <a:solidFill>
                  <a:schemeClr val="tx2">
                    <a:lumMod val="75000"/>
                  </a:schemeClr>
                </a:solidFill>
              </a:rPr>
              <a:t>Sala de Reunião do Hospital</a:t>
            </a:r>
            <a:endParaRPr lang="pt-BR" sz="3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378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8" name="Espaço Reservado para Conteúdo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2868"/>
            <a:ext cx="12192000" cy="8128001"/>
          </a:xfr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5951700" y="438231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</a:t>
            </a:r>
            <a:endParaRPr lang="pt-BR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5653002" y="138569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pt-BR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Organizador</a:t>
            </a:r>
          </a:p>
          <a:p>
            <a:endParaRPr lang="pt-BR" dirty="0">
              <a:solidFill>
                <a:srgbClr val="002060"/>
              </a:solidFill>
            </a:endParaRPr>
          </a:p>
        </p:txBody>
      </p:sp>
      <p:pic>
        <p:nvPicPr>
          <p:cNvPr id="11" name="Imagem 1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700" y="2207581"/>
            <a:ext cx="1946623" cy="1643552"/>
          </a:xfrm>
          <a:prstGeom prst="rect">
            <a:avLst/>
          </a:prstGeom>
        </p:spPr>
      </p:pic>
      <p:sp>
        <p:nvSpPr>
          <p:cNvPr id="12" name="Espaço Reservado para Conteúdo 2"/>
          <p:cNvSpPr txBox="1">
            <a:spLocks/>
          </p:cNvSpPr>
          <p:nvPr/>
        </p:nvSpPr>
        <p:spPr>
          <a:xfrm>
            <a:off x="5653002" y="4273553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pt-BR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Apoiadores</a:t>
            </a:r>
          </a:p>
          <a:p>
            <a:endParaRPr lang="pt-BR" dirty="0">
              <a:solidFill>
                <a:srgbClr val="002060"/>
              </a:solidFill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258" y="5360414"/>
            <a:ext cx="2357065" cy="1230388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3349" y="5551755"/>
            <a:ext cx="1933370" cy="84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62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do">
  <a:themeElements>
    <a:clrScheme name="Azul Quent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cetad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po de Leite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13416</TotalTime>
  <Words>257</Words>
  <Application>Microsoft Office PowerPoint</Application>
  <PresentationFormat>Widescreen</PresentationFormat>
  <Paragraphs>36</Paragraphs>
  <Slides>9</Slides>
  <Notes>0</Notes>
  <HiddenSlides>0</HiddenSlides>
  <MMClips>3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6" baseType="lpstr">
      <vt:lpstr>Arial</vt:lpstr>
      <vt:lpstr>Calibri</vt:lpstr>
      <vt:lpstr>Times New Roman</vt:lpstr>
      <vt:lpstr>Trebuchet MS</vt:lpstr>
      <vt:lpstr>Wingdings</vt:lpstr>
      <vt:lpstr>Wingdings 3</vt:lpstr>
      <vt:lpstr>Facetado</vt:lpstr>
      <vt:lpstr>Apresentação do PowerPoint</vt:lpstr>
      <vt:lpstr>p</vt:lpstr>
      <vt:lpstr>O Projeto</vt:lpstr>
      <vt:lpstr>Apresentação do PowerPoint</vt:lpstr>
      <vt:lpstr>O Grupo</vt:lpstr>
      <vt:lpstr>Apresentação do PowerPoint</vt:lpstr>
      <vt:lpstr>Apresentação do PowerPoint</vt:lpstr>
      <vt:lpstr>Próximo encontro....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ANA PAULA</dc:creator>
  <cp:lastModifiedBy>ANA PAULA</cp:lastModifiedBy>
  <cp:revision>41</cp:revision>
  <dcterms:created xsi:type="dcterms:W3CDTF">2024-04-16T16:47:16Z</dcterms:created>
  <dcterms:modified xsi:type="dcterms:W3CDTF">2025-05-04T22:06:48Z</dcterms:modified>
</cp:coreProperties>
</file>